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3" r:id="rId6"/>
    <p:sldId id="262" r:id="rId7"/>
    <p:sldId id="264" r:id="rId8"/>
    <p:sldId id="275" r:id="rId9"/>
    <p:sldId id="266" r:id="rId10"/>
    <p:sldId id="267" r:id="rId11"/>
    <p:sldId id="271" r:id="rId12"/>
    <p:sldId id="272" r:id="rId13"/>
    <p:sldId id="274" r:id="rId14"/>
    <p:sldId id="26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B99"/>
    <a:srgbClr val="146EA0"/>
    <a:srgbClr val="333F50"/>
    <a:srgbClr val="3DB9DF"/>
    <a:srgbClr val="8C8166"/>
    <a:srgbClr val="A89F88"/>
    <a:srgbClr val="79B371"/>
    <a:srgbClr val="E76949"/>
    <a:srgbClr val="1A609A"/>
    <a:srgbClr val="CB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43" autoAdjust="0"/>
  </p:normalViewPr>
  <p:slideViewPr>
    <p:cSldViewPr snapToGrid="0">
      <p:cViewPr>
        <p:scale>
          <a:sx n="59" d="100"/>
          <a:sy n="59" d="100"/>
        </p:scale>
        <p:origin x="117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8/10/2020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8/10/2020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9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9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0024" y="4708186"/>
            <a:ext cx="3238829" cy="1496816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4902" y="-104503"/>
            <a:ext cx="4151398" cy="7067006"/>
          </a:xfrm>
          <a:prstGeom prst="rect">
            <a:avLst/>
          </a:prstGeom>
          <a:solidFill>
            <a:srgbClr val="146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1460" y="1455153"/>
            <a:ext cx="3238829" cy="3252231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</a:rPr>
              <a:t>DATA</a:t>
            </a:r>
            <a:r>
              <a:rPr lang="en-US" sz="4800" dirty="0" smtClean="0">
                <a:solidFill>
                  <a:srgbClr val="FFFFFF"/>
                </a:solidFill>
              </a:rPr>
              <a:t/>
            </a:r>
            <a:br>
              <a:rPr lang="en-US" sz="4800" dirty="0" smtClean="0">
                <a:solidFill>
                  <a:srgbClr val="FFFFFF"/>
                </a:solidFill>
              </a:rPr>
            </a:br>
            <a:r>
              <a:rPr lang="en-US" sz="3500" dirty="0" smtClean="0">
                <a:solidFill>
                  <a:srgbClr val="FFFFFF"/>
                </a:solidFill>
              </a:rPr>
              <a:t>VISUALIZATION</a:t>
            </a:r>
            <a:endParaRPr lang="en-US" sz="35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37837" y="632495"/>
            <a:ext cx="1920240" cy="739881"/>
          </a:xfrm>
          <a:prstGeom prst="rect">
            <a:avLst/>
          </a:prstGeom>
          <a:solidFill>
            <a:srgbClr val="146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3" y="2307533"/>
            <a:ext cx="3033645" cy="3033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16" y="2839040"/>
            <a:ext cx="2679307" cy="26793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10213" y="5341178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Mohamad Irwan Afandi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385794" y="2004871"/>
            <a:ext cx="1710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Is it easy to understand..?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03921" y="2307533"/>
            <a:ext cx="3513908" cy="1428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8"/>
    </mc:Choice>
    <mc:Fallback>
      <p:transition spd="slow" advTm="1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81" y="2103438"/>
            <a:ext cx="3932237" cy="3932237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6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51365" y="481902"/>
            <a:ext cx="64892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latin typeface="Century Gothic" panose="020B0502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KEYS TO DATA STORYTELLING</a:t>
            </a:r>
          </a:p>
          <a:p>
            <a:pPr algn="ctr"/>
            <a:r>
              <a:rPr lang="en-US" sz="2000" b="1" dirty="0" smtClean="0">
                <a:solidFill>
                  <a:schemeClr val="tx1">
                    <a:lumMod val="95000"/>
                  </a:schemeClr>
                </a:solidFill>
                <a:latin typeface="+mj-lt"/>
                <a:ea typeface="Adobe Gothic Std B" panose="020B0800000000000000" pitchFamily="34" charset="-128"/>
                <a:cs typeface="Arial" panose="020B0604020202020204" pitchFamily="34" charset="0"/>
              </a:rPr>
              <a:t>by Isaac Reyes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+mj-lt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66800" y="7339902"/>
            <a:ext cx="10851609" cy="2884662"/>
            <a:chOff x="617828" y="2018685"/>
            <a:chExt cx="10851609" cy="2884662"/>
          </a:xfrm>
        </p:grpSpPr>
        <p:grpSp>
          <p:nvGrpSpPr>
            <p:cNvPr id="17" name="Group 16"/>
            <p:cNvGrpSpPr/>
            <p:nvPr/>
          </p:nvGrpSpPr>
          <p:grpSpPr>
            <a:xfrm>
              <a:off x="1066800" y="2018685"/>
              <a:ext cx="10011659" cy="2050871"/>
              <a:chOff x="1066800" y="2513101"/>
              <a:chExt cx="10011659" cy="2050871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66800" y="2513101"/>
                <a:ext cx="10011659" cy="2050871"/>
                <a:chOff x="1054783" y="2403564"/>
                <a:chExt cx="10011659" cy="2050871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1054783" y="2403566"/>
                  <a:ext cx="2050869" cy="205086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rgbClr val="8C81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3711731" y="2403565"/>
                  <a:ext cx="2050869" cy="205086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rgbClr val="8C81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6311401" y="2403564"/>
                  <a:ext cx="2050869" cy="205086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rgbClr val="8C81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9015573" y="2403564"/>
                  <a:ext cx="2050869" cy="205086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rgbClr val="8C81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8365" y="2917645"/>
                <a:ext cx="1067111" cy="10671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6374" y="2917645"/>
                <a:ext cx="1241780" cy="124178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938" y="2914917"/>
                <a:ext cx="1244508" cy="1244508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6247" y="2914917"/>
                <a:ext cx="1195990" cy="1195990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3865910" y="4257016"/>
              <a:ext cx="16496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Taking Quick Action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30851" y="4247748"/>
              <a:ext cx="28328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Understanding </a:t>
              </a:r>
            </a:p>
            <a:p>
              <a:pPr algn="ctr"/>
              <a:r>
                <a:rPr lang="en-US" b="1" dirty="0" smtClean="0"/>
                <a:t>the story</a:t>
              </a:r>
              <a:endParaRPr lang="en-US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36610" y="4243277"/>
              <a:ext cx="28328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Grasping the </a:t>
              </a:r>
              <a:endParaRPr lang="en-US" b="1" dirty="0" smtClean="0"/>
            </a:p>
            <a:p>
              <a:pPr algn="ctr"/>
              <a:r>
                <a:rPr lang="en-US" b="1" dirty="0" smtClean="0"/>
                <a:t>latest </a:t>
              </a:r>
              <a:r>
                <a:rPr lang="en-US" b="1" dirty="0"/>
                <a:t>trends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7828" y="4257016"/>
              <a:ext cx="28328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It Makes </a:t>
              </a:r>
              <a:endParaRPr lang="en-US" b="1" dirty="0" smtClean="0"/>
            </a:p>
            <a:p>
              <a:pPr algn="ctr"/>
              <a:r>
                <a:rPr lang="en-US" b="1" dirty="0" smtClean="0"/>
                <a:t>Better </a:t>
              </a:r>
              <a:r>
                <a:rPr lang="en-US" b="1" dirty="0" err="1" smtClean="0"/>
                <a:t>aAnalysis</a:t>
              </a:r>
              <a:endParaRPr lang="en-US" b="1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7175345" y="6043760"/>
            <a:ext cx="47846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https://</a:t>
            </a:r>
            <a:r>
              <a:rPr lang="en-US" sz="1400" b="1" dirty="0" smtClean="0"/>
              <a:t>medium.com</a:t>
            </a:r>
            <a:r>
              <a:rPr lang="en-US" sz="1400" b="1" dirty="0"/>
              <a:t>/@ODSC/isaac-reyes-on-the-key-principles-of-data-storytelling-at-odsc-east-2018-6bfcdcf581b2</a:t>
            </a:r>
            <a:endParaRPr lang="en-US" sz="1400" b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744595" y="2053594"/>
            <a:ext cx="5689656" cy="3820096"/>
            <a:chOff x="2918039" y="2053594"/>
            <a:chExt cx="5689656" cy="3820096"/>
          </a:xfrm>
        </p:grpSpPr>
        <p:grpSp>
          <p:nvGrpSpPr>
            <p:cNvPr id="45" name="Group 44"/>
            <p:cNvGrpSpPr/>
            <p:nvPr/>
          </p:nvGrpSpPr>
          <p:grpSpPr>
            <a:xfrm>
              <a:off x="2918039" y="3010668"/>
              <a:ext cx="2192804" cy="1890348"/>
              <a:chOff x="2918039" y="3010668"/>
              <a:chExt cx="2192804" cy="1890348"/>
            </a:xfrm>
          </p:grpSpPr>
          <p:sp>
            <p:nvSpPr>
              <p:cNvPr id="19" name="Hexagon 18"/>
              <p:cNvSpPr/>
              <p:nvPr/>
            </p:nvSpPr>
            <p:spPr>
              <a:xfrm>
                <a:off x="2918039" y="3010668"/>
                <a:ext cx="2192804" cy="1890348"/>
              </a:xfrm>
              <a:prstGeom prst="hexagon">
                <a:avLst/>
              </a:prstGeom>
              <a:solidFill>
                <a:schemeClr val="tx1"/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4291" y="3216788"/>
                <a:ext cx="1267302" cy="1267302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3397807" y="4339039"/>
                <a:ext cx="1321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146EA0"/>
                    </a:solidFill>
                  </a:rPr>
                  <a:t>AUDIENCE</a:t>
                </a:r>
                <a:endParaRPr lang="en-US" dirty="0">
                  <a:solidFill>
                    <a:srgbClr val="146EA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396687" y="3077279"/>
                <a:ext cx="444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146EA0"/>
                    </a:solidFill>
                  </a:rPr>
                  <a:t>01</a:t>
                </a:r>
                <a:endParaRPr lang="en-US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670016" y="2053594"/>
              <a:ext cx="2192804" cy="1890348"/>
              <a:chOff x="4670016" y="2053594"/>
              <a:chExt cx="2192804" cy="1890348"/>
            </a:xfrm>
          </p:grpSpPr>
          <p:sp>
            <p:nvSpPr>
              <p:cNvPr id="27" name="Hexagon 26"/>
              <p:cNvSpPr/>
              <p:nvPr/>
            </p:nvSpPr>
            <p:spPr>
              <a:xfrm>
                <a:off x="4670016" y="2053594"/>
                <a:ext cx="2192804" cy="1890348"/>
              </a:xfrm>
              <a:prstGeom prst="hexagon">
                <a:avLst/>
              </a:prstGeom>
              <a:solidFill>
                <a:schemeClr val="tx1"/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4176" y="2467684"/>
                <a:ext cx="1046659" cy="1046659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5422877" y="3450096"/>
                <a:ext cx="785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146EA0"/>
                    </a:solidFill>
                  </a:rPr>
                  <a:t>DATA</a:t>
                </a:r>
                <a:endParaRPr lang="en-US" dirty="0">
                  <a:solidFill>
                    <a:srgbClr val="146EA0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135682" y="2079294"/>
                <a:ext cx="444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146EA0"/>
                    </a:solidFill>
                  </a:rPr>
                  <a:t>02</a:t>
                </a:r>
                <a:endParaRPr lang="en-US" dirty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670016" y="3983342"/>
              <a:ext cx="2192804" cy="1890348"/>
              <a:chOff x="4670016" y="3983342"/>
              <a:chExt cx="2192804" cy="1890348"/>
            </a:xfrm>
          </p:grpSpPr>
          <p:sp>
            <p:nvSpPr>
              <p:cNvPr id="28" name="Hexagon 27"/>
              <p:cNvSpPr/>
              <p:nvPr/>
            </p:nvSpPr>
            <p:spPr>
              <a:xfrm>
                <a:off x="4670016" y="3983342"/>
                <a:ext cx="2192804" cy="1890348"/>
              </a:xfrm>
              <a:prstGeom prst="hexagon">
                <a:avLst/>
              </a:prstGeom>
              <a:solidFill>
                <a:schemeClr val="tx1"/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1582" y="4318858"/>
                <a:ext cx="1131140" cy="1131140"/>
              </a:xfrm>
              <a:prstGeom prst="rect">
                <a:avLst/>
              </a:prstGeom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5241595" y="5424623"/>
                <a:ext cx="1071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146EA0"/>
                    </a:solidFill>
                  </a:rPr>
                  <a:t>VISUALS</a:t>
                </a:r>
                <a:endParaRPr lang="en-US" dirty="0">
                  <a:solidFill>
                    <a:srgbClr val="146EA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109923" y="3988307"/>
                <a:ext cx="444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146EA0"/>
                    </a:solidFill>
                  </a:rPr>
                  <a:t>03</a:t>
                </a:r>
                <a:endParaRPr lang="en-US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6414891" y="3021771"/>
              <a:ext cx="2192804" cy="1890348"/>
              <a:chOff x="6414891" y="3021771"/>
              <a:chExt cx="2192804" cy="1890348"/>
            </a:xfrm>
          </p:grpSpPr>
          <p:sp>
            <p:nvSpPr>
              <p:cNvPr id="29" name="Hexagon 28"/>
              <p:cNvSpPr/>
              <p:nvPr/>
            </p:nvSpPr>
            <p:spPr>
              <a:xfrm>
                <a:off x="6414891" y="3021771"/>
                <a:ext cx="2192804" cy="1890348"/>
              </a:xfrm>
              <a:prstGeom prst="hexagon">
                <a:avLst/>
              </a:prstGeom>
              <a:solidFill>
                <a:schemeClr val="tx1"/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8501" y="3326263"/>
                <a:ext cx="1048352" cy="1048352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6805811" y="4362884"/>
                <a:ext cx="1410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146EA0"/>
                    </a:solidFill>
                  </a:rPr>
                  <a:t>NARRATIVE</a:t>
                </a:r>
                <a:endParaRPr lang="en-US" dirty="0">
                  <a:solidFill>
                    <a:srgbClr val="146EA0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823844" y="3052353"/>
                <a:ext cx="444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146EA0"/>
                    </a:solidFill>
                  </a:rPr>
                  <a:t>04</a:t>
                </a:r>
                <a:endParaRPr lang="en-US" dirty="0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7036244" y="2499895"/>
            <a:ext cx="43528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Who is </a:t>
            </a:r>
            <a:r>
              <a:rPr lang="en-US" b="1" dirty="0"/>
              <a:t>our </a:t>
            </a:r>
            <a:r>
              <a:rPr lang="en-US" b="1" dirty="0" smtClean="0"/>
              <a:t>audience? They will determine what </a:t>
            </a:r>
            <a:r>
              <a:rPr lang="en-US" b="1" dirty="0"/>
              <a:t>data</a:t>
            </a:r>
            <a:r>
              <a:rPr lang="en-US" b="1" dirty="0" smtClean="0"/>
              <a:t>, chart</a:t>
            </a:r>
            <a:r>
              <a:rPr lang="en-US" b="1" dirty="0"/>
              <a:t>, </a:t>
            </a:r>
            <a:r>
              <a:rPr lang="en-US" b="1" dirty="0" smtClean="0"/>
              <a:t>and design </a:t>
            </a:r>
            <a:r>
              <a:rPr lang="en-US" b="1" dirty="0"/>
              <a:t>choice</a:t>
            </a:r>
            <a:r>
              <a:rPr lang="en-US" b="1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Use the right data.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Choose the right chart with solid grounding.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Make a story for your chart.</a:t>
            </a:r>
          </a:p>
          <a:p>
            <a:pPr marL="342900" indent="-342900">
              <a:buFont typeface="+mj-lt"/>
              <a:buAutoNum type="arabicPeriod"/>
            </a:pPr>
            <a:endParaRPr lang="en-US" b="1" dirty="0" smtClean="0"/>
          </a:p>
        </p:txBody>
      </p:sp>
      <p:pic>
        <p:nvPicPr>
          <p:cNvPr id="50" name="Audio 4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1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50"/>
    </mc:Choice>
    <mc:Fallback>
      <p:transition spd="slow" advTm="59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81" y="2103438"/>
            <a:ext cx="3932237" cy="3932237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787" y="3319462"/>
            <a:ext cx="352425" cy="219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9881" y="691027"/>
            <a:ext cx="36776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95000"/>
                  </a:schemeClr>
                </a:solidFill>
                <a:ea typeface="Adobe Gothic Std B" panose="020B0800000000000000" pitchFamily="34" charset="-128"/>
                <a:cs typeface="Arial" panose="020B0604020202020204" pitchFamily="34" charset="0"/>
              </a:rPr>
              <a:t>Data VISUALIZATION</a:t>
            </a:r>
          </a:p>
          <a:p>
            <a:pPr algn="ctr"/>
            <a:r>
              <a:rPr lang="en-US" sz="2800" b="1" dirty="0" smtClean="0">
                <a:solidFill>
                  <a:schemeClr val="tx1">
                    <a:lumMod val="95000"/>
                  </a:schemeClr>
                </a:solidFill>
                <a:ea typeface="Adobe Gothic Std B" panose="020B0800000000000000" pitchFamily="34" charset="-128"/>
                <a:cs typeface="Arial" panose="020B0604020202020204" pitchFamily="34" charset="0"/>
              </a:rPr>
              <a:t>TOOLS</a:t>
            </a:r>
            <a:endParaRPr lang="en-US" sz="3600" b="1" dirty="0"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29881" y="691027"/>
            <a:ext cx="3703132" cy="1077218"/>
          </a:xfrm>
          <a:prstGeom prst="rect">
            <a:avLst/>
          </a:prstGeom>
          <a:noFill/>
          <a:ln w="38100">
            <a:solidFill>
              <a:srgbClr val="8C8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2" y="2457728"/>
            <a:ext cx="3056729" cy="3056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40" y="2453986"/>
            <a:ext cx="5525730" cy="30867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07" y="2453985"/>
            <a:ext cx="3060471" cy="3060471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6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7"/>
    </mc:Choice>
    <mc:Fallback>
      <p:transition spd="slow" advTm="19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98030" y="2860765"/>
            <a:ext cx="4529317" cy="799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b="1" smtClean="0">
                <a:solidFill>
                  <a:srgbClr val="FF6584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 …</a:t>
            </a:r>
            <a:endParaRPr lang="en-US" b="1">
              <a:solidFill>
                <a:srgbClr val="FF6584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570"/>
            <a:ext cx="5667102" cy="4950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5464" y="6207287"/>
            <a:ext cx="11836036" cy="682449"/>
          </a:xfrm>
          <a:prstGeom prst="rect">
            <a:avLst/>
          </a:prstGeom>
          <a:solidFill>
            <a:srgbClr val="413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219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9"/>
    </mc:Choice>
    <mc:Fallback>
      <p:transition spd="slow" advTm="1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6903" y="255503"/>
            <a:ext cx="11695612" cy="63673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5759" y="378822"/>
            <a:ext cx="11469189" cy="60872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86" y="1142609"/>
            <a:ext cx="6413862" cy="53235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5759" y="5943601"/>
            <a:ext cx="11469189" cy="522514"/>
          </a:xfrm>
          <a:prstGeom prst="rect">
            <a:avLst/>
          </a:prstGeom>
          <a:solidFill>
            <a:srgbClr val="282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 txBox="1">
            <a:spLocks/>
          </p:cNvSpPr>
          <p:nvPr/>
        </p:nvSpPr>
        <p:spPr>
          <a:xfrm>
            <a:off x="855998" y="1621270"/>
            <a:ext cx="3238829" cy="67312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b="1" dirty="0" smtClean="0">
                <a:solidFill>
                  <a:srgbClr val="FE5773"/>
                </a:solidFill>
              </a:rPr>
              <a:t>Outline</a:t>
            </a:r>
            <a:endParaRPr lang="en-US" sz="3500" dirty="0">
              <a:solidFill>
                <a:srgbClr val="FE577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 txBox="1">
            <a:spLocks/>
          </p:cNvSpPr>
          <p:nvPr/>
        </p:nvSpPr>
        <p:spPr>
          <a:xfrm>
            <a:off x="1008394" y="2446713"/>
            <a:ext cx="5144209" cy="3534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000" b="1" dirty="0" smtClean="0">
                <a:solidFill>
                  <a:srgbClr val="35328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 What is data visualization</a:t>
            </a:r>
            <a:endParaRPr lang="en-US" sz="2000" dirty="0">
              <a:solidFill>
                <a:srgbClr val="353289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 txBox="1">
            <a:spLocks/>
          </p:cNvSpPr>
          <p:nvPr/>
        </p:nvSpPr>
        <p:spPr>
          <a:xfrm>
            <a:off x="1017101" y="2821184"/>
            <a:ext cx="5144209" cy="3534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000" b="1" dirty="0">
                <a:solidFill>
                  <a:srgbClr val="35328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n-US" sz="2000" b="1" dirty="0" smtClean="0">
                <a:solidFill>
                  <a:srgbClr val="35328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 Why do we need data visualization</a:t>
            </a:r>
            <a:endParaRPr lang="en-US" sz="2000" dirty="0">
              <a:solidFill>
                <a:srgbClr val="353289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 txBox="1">
            <a:spLocks/>
          </p:cNvSpPr>
          <p:nvPr/>
        </p:nvSpPr>
        <p:spPr>
          <a:xfrm>
            <a:off x="1017101" y="3200788"/>
            <a:ext cx="5144209" cy="3534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000" b="1" dirty="0" smtClean="0">
                <a:solidFill>
                  <a:srgbClr val="35328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The benefit of visualization  </a:t>
            </a:r>
            <a:endParaRPr lang="en-US" sz="2000" dirty="0">
              <a:solidFill>
                <a:srgbClr val="353289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 txBox="1">
            <a:spLocks/>
          </p:cNvSpPr>
          <p:nvPr/>
        </p:nvSpPr>
        <p:spPr>
          <a:xfrm>
            <a:off x="1008393" y="3575259"/>
            <a:ext cx="5144209" cy="3534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000" b="1" dirty="0">
                <a:solidFill>
                  <a:srgbClr val="35328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</a:t>
            </a:r>
            <a:r>
              <a:rPr lang="en-US" sz="2000" b="1" dirty="0" smtClean="0">
                <a:solidFill>
                  <a:srgbClr val="35328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 How do you pick the right chat</a:t>
            </a:r>
            <a:endParaRPr lang="en-US" sz="2000" dirty="0">
              <a:solidFill>
                <a:srgbClr val="353289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 txBox="1">
            <a:spLocks/>
          </p:cNvSpPr>
          <p:nvPr/>
        </p:nvSpPr>
        <p:spPr>
          <a:xfrm>
            <a:off x="1017101" y="3963800"/>
            <a:ext cx="5144209" cy="3534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000" b="1" dirty="0" smtClean="0">
                <a:solidFill>
                  <a:srgbClr val="35328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5. Keys to data storytelling</a:t>
            </a:r>
            <a:endParaRPr lang="en-US" sz="2000" dirty="0">
              <a:solidFill>
                <a:srgbClr val="353289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 txBox="1">
            <a:spLocks/>
          </p:cNvSpPr>
          <p:nvPr/>
        </p:nvSpPr>
        <p:spPr>
          <a:xfrm>
            <a:off x="1008392" y="4338271"/>
            <a:ext cx="5144209" cy="3534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000" b="1" dirty="0">
                <a:solidFill>
                  <a:srgbClr val="35328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</a:t>
            </a:r>
            <a:r>
              <a:rPr lang="en-US" sz="2000" b="1" dirty="0" smtClean="0">
                <a:solidFill>
                  <a:srgbClr val="353289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 Data visualization tools</a:t>
            </a:r>
            <a:endParaRPr lang="en-US" sz="2000" dirty="0">
              <a:solidFill>
                <a:srgbClr val="353289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7648" y="1528354"/>
            <a:ext cx="2246811" cy="766044"/>
          </a:xfrm>
          <a:prstGeom prst="rect">
            <a:avLst/>
          </a:prstGeom>
          <a:noFill/>
          <a:ln w="38100">
            <a:solidFill>
              <a:srgbClr val="C945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56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78"/>
    </mc:Choice>
    <mc:Fallback>
      <p:transition spd="slow" advTm="17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4D183E-A455-400F-B558-5EF3C42F66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EC6A0A-8EDD-4CAD-8301-B0613EFB68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6441" y="642594"/>
            <a:ext cx="371475" cy="5048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0" y="378823"/>
            <a:ext cx="519457" cy="610035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3085" y="390585"/>
            <a:ext cx="11268801" cy="50163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3084" y="5971662"/>
            <a:ext cx="11268801" cy="50163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39734" y="535577"/>
            <a:ext cx="5882151" cy="5549541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191" y="903981"/>
            <a:ext cx="4810815" cy="13716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DATA VISUALIZATION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rgbClr val="CBFEF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77" y="1619794"/>
            <a:ext cx="4512523" cy="386787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23337" y="2100479"/>
            <a:ext cx="52242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Data visualization is the </a:t>
            </a:r>
            <a:r>
              <a:rPr lang="en-US" b="1" dirty="0"/>
              <a:t>graphical representation of information and </a:t>
            </a:r>
            <a:r>
              <a:rPr lang="en-US" b="1" dirty="0" smtClean="0"/>
              <a:t>data</a:t>
            </a:r>
            <a:r>
              <a:rPr lang="en-US" dirty="0" smtClean="0"/>
              <a:t>.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By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using visual elements like charts, graphs, and maps, data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visualization tools provide an accessible way to see and </a:t>
            </a:r>
            <a:r>
              <a:rPr lang="en-US" b="1" dirty="0"/>
              <a:t>understand trends, outliers, and patterns in </a:t>
            </a:r>
            <a:r>
              <a:rPr lang="en-US" b="1" dirty="0" smtClean="0"/>
              <a:t>data as quick as we can. 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335308" y="4227617"/>
            <a:ext cx="52122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In the world of Big Data, data visualization tools and technologies are essential to </a:t>
            </a:r>
            <a:r>
              <a:rPr lang="en-US" b="1" dirty="0"/>
              <a:t>analyze massive amounts of information and make data-driven decisions.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23337" y="609688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https://www.tableau.com/learn/articles/data-visualization</a:t>
            </a:r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8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96"/>
    </mc:Choice>
    <mc:Fallback>
      <p:transition spd="slow" advTm="50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8194" y="255503"/>
            <a:ext cx="11704320" cy="63673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59" y="378822"/>
            <a:ext cx="11469189" cy="60872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4435" y="6425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" panose="020B0604020202020204" pitchFamily="34" charset="0"/>
              </a:rPr>
              <a:t>WHY DO WE NEED</a:t>
            </a:r>
          </a:p>
          <a:p>
            <a:r>
              <a:rPr lang="en-US" sz="3000" b="1" dirty="0" smtClean="0">
                <a:solidFill>
                  <a:srgbClr val="1A609A"/>
                </a:solidFill>
                <a:latin typeface="+mj-lt"/>
                <a:ea typeface="Adobe Gothic Std B" panose="020B0800000000000000" pitchFamily="34" charset="-128"/>
                <a:cs typeface="Arial" panose="020B0604020202020204" pitchFamily="34" charset="0"/>
              </a:rPr>
              <a:t>DATA VISUALIZATION</a:t>
            </a:r>
            <a:endParaRPr lang="en-US" sz="3000" b="1" dirty="0">
              <a:solidFill>
                <a:srgbClr val="1A609A"/>
              </a:solidFill>
              <a:latin typeface="+mj-lt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185" y="712374"/>
            <a:ext cx="65313" cy="737603"/>
          </a:xfrm>
          <a:prstGeom prst="rect">
            <a:avLst/>
          </a:prstGeom>
          <a:solidFill>
            <a:srgbClr val="1A6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0" y="1703296"/>
            <a:ext cx="3322889" cy="2244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20" y="2277966"/>
            <a:ext cx="4011706" cy="241226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5567060" y="1654849"/>
            <a:ext cx="6219052" cy="45500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4190" y="48752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Which one do you choose? </a:t>
            </a:r>
          </a:p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Left or right ?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RIGHT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4190" y="5443855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E76949"/>
                </a:solidFill>
              </a:rPr>
              <a:t>Humans are visual creatures.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4190" y="5739448"/>
            <a:ext cx="4573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9B371"/>
                </a:solidFill>
              </a:rPr>
              <a:t>Visualization will help them understand </a:t>
            </a:r>
          </a:p>
          <a:p>
            <a:r>
              <a:rPr lang="en-US" b="1" dirty="0" smtClean="0">
                <a:solidFill>
                  <a:srgbClr val="79B371"/>
                </a:solidFill>
              </a:rPr>
              <a:t>the data as quick as they can.</a:t>
            </a:r>
            <a:endParaRPr lang="en-US" b="1" dirty="0">
              <a:solidFill>
                <a:srgbClr val="79B371"/>
              </a:solidFill>
            </a:endParaRPr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0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2"/>
    </mc:Choice>
    <mc:Fallback>
      <p:transition spd="slow" advTm="33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81" y="2103438"/>
            <a:ext cx="3932237" cy="3932237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787" y="3319462"/>
            <a:ext cx="352425" cy="219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8985" y="691027"/>
            <a:ext cx="34740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95000"/>
                  </a:schemeClr>
                </a:solidFill>
                <a:ea typeface="Adobe Gothic Std B" panose="020B0800000000000000" pitchFamily="34" charset="-128"/>
                <a:cs typeface="Arial" panose="020B0604020202020204" pitchFamily="34" charset="0"/>
              </a:rPr>
              <a:t>The Benefit of</a:t>
            </a:r>
            <a:r>
              <a:rPr lang="en-US" sz="2800" b="1" dirty="0" smtClean="0"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600" b="1" dirty="0" smtClean="0">
                <a:ea typeface="Adobe Gothic Std B" panose="020B0800000000000000" pitchFamily="34" charset="-128"/>
                <a:cs typeface="Arial" panose="020B0604020202020204" pitchFamily="34" charset="0"/>
              </a:rPr>
              <a:t>VISUALIZATION</a:t>
            </a:r>
            <a:endParaRPr lang="en-US" sz="3600" b="1" dirty="0"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5642" y="2484188"/>
            <a:ext cx="10851609" cy="2884662"/>
            <a:chOff x="617828" y="2018685"/>
            <a:chExt cx="10851609" cy="2884662"/>
          </a:xfrm>
        </p:grpSpPr>
        <p:grpSp>
          <p:nvGrpSpPr>
            <p:cNvPr id="17" name="Group 16"/>
            <p:cNvGrpSpPr/>
            <p:nvPr/>
          </p:nvGrpSpPr>
          <p:grpSpPr>
            <a:xfrm>
              <a:off x="1066800" y="2018685"/>
              <a:ext cx="10011659" cy="2050871"/>
              <a:chOff x="1066800" y="2513101"/>
              <a:chExt cx="10011659" cy="2050871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66800" y="2513101"/>
                <a:ext cx="10011659" cy="2050871"/>
                <a:chOff x="1054783" y="2403564"/>
                <a:chExt cx="10011659" cy="2050871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1054783" y="2403566"/>
                  <a:ext cx="2050869" cy="205086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rgbClr val="8C81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3711731" y="2403565"/>
                  <a:ext cx="2050869" cy="205086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rgbClr val="8C81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6311401" y="2403564"/>
                  <a:ext cx="2050869" cy="205086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rgbClr val="8C81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9015573" y="2403564"/>
                  <a:ext cx="2050869" cy="205086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rgbClr val="8C81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8365" y="2917645"/>
                <a:ext cx="1067111" cy="10671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6374" y="2917645"/>
                <a:ext cx="1241780" cy="124178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938" y="2914917"/>
                <a:ext cx="1244508" cy="1244508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6247" y="2914917"/>
                <a:ext cx="1195990" cy="1195990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3865910" y="4257016"/>
              <a:ext cx="16496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Taking Quick Action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30851" y="4247748"/>
              <a:ext cx="28328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Understanding </a:t>
              </a:r>
            </a:p>
            <a:p>
              <a:pPr algn="ctr"/>
              <a:r>
                <a:rPr lang="en-US" b="1" dirty="0" smtClean="0"/>
                <a:t>the story</a:t>
              </a:r>
              <a:endParaRPr lang="en-US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36610" y="4243277"/>
              <a:ext cx="28328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Grasping the </a:t>
              </a:r>
              <a:endParaRPr lang="en-US" b="1" dirty="0" smtClean="0"/>
            </a:p>
            <a:p>
              <a:pPr algn="ctr"/>
              <a:r>
                <a:rPr lang="en-US" b="1" dirty="0" smtClean="0"/>
                <a:t>latest </a:t>
              </a:r>
              <a:r>
                <a:rPr lang="en-US" b="1" dirty="0"/>
                <a:t>trends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7828" y="4257016"/>
              <a:ext cx="28328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It Makes </a:t>
              </a:r>
              <a:endParaRPr lang="en-US" b="1" dirty="0" smtClean="0"/>
            </a:p>
            <a:p>
              <a:pPr algn="ctr"/>
              <a:r>
                <a:rPr lang="en-US" b="1" dirty="0" smtClean="0"/>
                <a:t>Better </a:t>
              </a:r>
              <a:r>
                <a:rPr lang="en-US" b="1" dirty="0"/>
                <a:t>Analysis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4129881" y="691027"/>
            <a:ext cx="3703132" cy="1077218"/>
          </a:xfrm>
          <a:prstGeom prst="rect">
            <a:avLst/>
          </a:prstGeom>
          <a:noFill/>
          <a:ln w="38100">
            <a:solidFill>
              <a:srgbClr val="8C81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317446" y="6393782"/>
            <a:ext cx="67605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https://www.boldbi.com/blog/data-visualization-importance-and-benefits</a:t>
            </a:r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34"/>
    </mc:Choice>
    <mc:Fallback>
      <p:transition spd="slow" advTm="42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96" y="379141"/>
            <a:ext cx="6139225" cy="6139225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5684996" cy="6858000"/>
          </a:xfrm>
          <a:prstGeom prst="rect">
            <a:avLst/>
          </a:prstGeom>
          <a:solidFill>
            <a:srgbClr val="146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9049" y="1187388"/>
            <a:ext cx="39164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ea typeface="Adobe Gothic Std B" panose="020B0800000000000000" pitchFamily="34" charset="-128"/>
                <a:cs typeface="Arial" panose="020B0604020202020204" pitchFamily="34" charset="0"/>
              </a:rPr>
              <a:t>How do you </a:t>
            </a:r>
          </a:p>
          <a:p>
            <a:pPr algn="ctr"/>
            <a:r>
              <a:rPr lang="en-US" sz="3000" b="1" dirty="0" smtClean="0">
                <a:ea typeface="Adobe Gothic Std B" panose="020B0800000000000000" pitchFamily="34" charset="-128"/>
                <a:cs typeface="Arial" panose="020B0604020202020204" pitchFamily="34" charset="0"/>
              </a:rPr>
              <a:t>pick the right chart?</a:t>
            </a:r>
            <a:endParaRPr lang="en-US" sz="3000" b="1" dirty="0"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582" y="2414756"/>
            <a:ext cx="459739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making a chart it's important to understand why you need one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the data  that you have.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about the message you want to share with your audience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8582" y="6227447"/>
            <a:ext cx="4126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https://infogram.com/page/choose-the-right-chart-data-visualization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88582" y="5743855"/>
            <a:ext cx="4126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https://material.io/design/communication/data-visualization.html#types</a:t>
            </a:r>
            <a:endParaRPr lang="en-US" sz="1400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79"/>
    </mc:Choice>
    <mc:Fallback>
      <p:transition spd="slow" advTm="31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672" y="221674"/>
            <a:ext cx="764335" cy="7295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465" y="311819"/>
            <a:ext cx="6142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ea typeface="Adobe Gothic Std B" panose="020B0800000000000000" pitchFamily="34" charset="-128"/>
                <a:cs typeface="Arial" panose="020B0604020202020204" pitchFamily="34" charset="0"/>
              </a:rPr>
              <a:t>01</a:t>
            </a:r>
            <a:endParaRPr lang="en-US" sz="3000" dirty="0"/>
          </a:p>
        </p:txBody>
      </p:sp>
      <p:sp>
        <p:nvSpPr>
          <p:cNvPr id="9" name="Rectangle 8"/>
          <p:cNvSpPr/>
          <p:nvPr/>
        </p:nvSpPr>
        <p:spPr>
          <a:xfrm>
            <a:off x="4765963" y="795249"/>
            <a:ext cx="7076207" cy="522593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839" y="1015557"/>
            <a:ext cx="6710761" cy="48268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6765" y="323326"/>
            <a:ext cx="26404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COMPARISON</a:t>
            </a:r>
            <a:endParaRPr lang="en-US" sz="3000" dirty="0">
              <a:solidFill>
                <a:schemeClr val="tx2">
                  <a:lumMod val="50000"/>
                </a:schemeClr>
              </a:solidFill>
              <a:latin typeface="Berlin Sans FB Demi" panose="020E0802020502020306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66" y="1293864"/>
            <a:ext cx="2573797" cy="2573797"/>
          </a:xfrm>
        </p:spPr>
      </p:pic>
      <p:sp>
        <p:nvSpPr>
          <p:cNvPr id="12" name="Rectangle 11"/>
          <p:cNvSpPr/>
          <p:nvPr/>
        </p:nvSpPr>
        <p:spPr>
          <a:xfrm>
            <a:off x="235527" y="4003964"/>
            <a:ext cx="4542597" cy="266848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839" y="4830376"/>
            <a:ext cx="38122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Category comparison charts compare data between multiple distinct categories.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6835" y="4284200"/>
            <a:ext cx="4105558" cy="21720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9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09"/>
    </mc:Choice>
    <mc:Fallback>
      <p:transition spd="slow" advTm="26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672" y="221674"/>
            <a:ext cx="764335" cy="7295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465" y="311819"/>
            <a:ext cx="6142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ea typeface="Adobe Gothic Std B" panose="020B0800000000000000" pitchFamily="34" charset="-128"/>
                <a:cs typeface="Arial" panose="020B0604020202020204" pitchFamily="34" charset="0"/>
              </a:rPr>
              <a:t>02</a:t>
            </a:r>
            <a:endParaRPr lang="en-US" sz="3000" dirty="0"/>
          </a:p>
        </p:txBody>
      </p:sp>
      <p:sp>
        <p:nvSpPr>
          <p:cNvPr id="9" name="Rectangle 8"/>
          <p:cNvSpPr/>
          <p:nvPr/>
        </p:nvSpPr>
        <p:spPr>
          <a:xfrm>
            <a:off x="4765963" y="587424"/>
            <a:ext cx="7076207" cy="2862351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709" y="780543"/>
            <a:ext cx="6661306" cy="24614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143363" y="5828124"/>
            <a:ext cx="764335" cy="729592"/>
            <a:chOff x="7467599" y="5726472"/>
            <a:chExt cx="764335" cy="729592"/>
          </a:xfrm>
          <a:solidFill>
            <a:srgbClr val="333F50"/>
          </a:solidFill>
        </p:grpSpPr>
        <p:sp>
          <p:nvSpPr>
            <p:cNvPr id="16" name="Rectangle 15"/>
            <p:cNvSpPr/>
            <p:nvPr/>
          </p:nvSpPr>
          <p:spPr>
            <a:xfrm>
              <a:off x="7467599" y="5726472"/>
              <a:ext cx="764335" cy="729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48392" y="5816617"/>
              <a:ext cx="614271" cy="55399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3000" b="1" dirty="0" smtClean="0">
                  <a:ea typeface="Adobe Gothic Std B" panose="020B0800000000000000" pitchFamily="34" charset="-128"/>
                  <a:cs typeface="Arial" panose="020B0604020202020204" pitchFamily="34" charset="0"/>
                </a:rPr>
                <a:t>03</a:t>
              </a:r>
              <a:endParaRPr lang="en-US" sz="300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8321812" y="5962153"/>
            <a:ext cx="26933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DISTRIBUTION</a:t>
            </a:r>
            <a:endParaRPr lang="en-US" sz="3000" dirty="0">
              <a:solidFill>
                <a:schemeClr val="tx2">
                  <a:lumMod val="50000"/>
                </a:schemeClr>
              </a:solidFill>
              <a:latin typeface="Berlin Sans FB Demi" panose="020E0802020502020306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9544" y="3546759"/>
            <a:ext cx="7076207" cy="2862351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3" y="3786776"/>
            <a:ext cx="6551467" cy="240614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491562" y="3546759"/>
            <a:ext cx="4346865" cy="1237571"/>
            <a:chOff x="235528" y="5320145"/>
            <a:chExt cx="4346865" cy="1237571"/>
          </a:xfrm>
        </p:grpSpPr>
        <p:sp>
          <p:nvSpPr>
            <p:cNvPr id="23" name="Rectangle 22"/>
            <p:cNvSpPr/>
            <p:nvPr/>
          </p:nvSpPr>
          <p:spPr>
            <a:xfrm>
              <a:off x="235528" y="5320145"/>
              <a:ext cx="4346865" cy="123757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9144" y="5454321"/>
              <a:ext cx="381229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Distribution charts show how often each values occur in a dataset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2140" y="5430982"/>
              <a:ext cx="4105558" cy="102523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88" y="490190"/>
            <a:ext cx="1937630" cy="20907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29544" y="2212204"/>
            <a:ext cx="4346865" cy="1237571"/>
            <a:chOff x="235528" y="5320145"/>
            <a:chExt cx="4346865" cy="1237571"/>
          </a:xfrm>
        </p:grpSpPr>
        <p:sp>
          <p:nvSpPr>
            <p:cNvPr id="12" name="Rectangle 11"/>
            <p:cNvSpPr/>
            <p:nvPr/>
          </p:nvSpPr>
          <p:spPr>
            <a:xfrm>
              <a:off x="235528" y="5320145"/>
              <a:ext cx="4346865" cy="123757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9144" y="5454321"/>
              <a:ext cx="381229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Correlation charts show correlation between two or more variables.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2140" y="5430982"/>
              <a:ext cx="4105558" cy="102523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70624" y="323326"/>
            <a:ext cx="27927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CORRELATION</a:t>
            </a:r>
            <a:endParaRPr lang="en-US" sz="3000" dirty="0">
              <a:solidFill>
                <a:schemeClr val="tx2">
                  <a:lumMod val="50000"/>
                </a:schemeClr>
              </a:solidFill>
              <a:latin typeface="Berlin Sans FB Demi" panose="020E0802020502020306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82" y="4883685"/>
            <a:ext cx="1104565" cy="1104565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9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48"/>
    </mc:Choice>
    <mc:Fallback>
      <p:transition spd="slow" advTm="32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147734" y="5957179"/>
            <a:ext cx="764335" cy="7295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28527" y="6047324"/>
            <a:ext cx="6142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ea typeface="Adobe Gothic Std B" panose="020B0800000000000000" pitchFamily="34" charset="-128"/>
                <a:cs typeface="Arial" panose="020B0604020202020204" pitchFamily="34" charset="0"/>
              </a:rPr>
              <a:t>04</a:t>
            </a:r>
            <a:endParaRPr lang="en-US" sz="3000" dirty="0"/>
          </a:p>
        </p:txBody>
      </p:sp>
      <p:sp>
        <p:nvSpPr>
          <p:cNvPr id="9" name="Rectangle 8"/>
          <p:cNvSpPr/>
          <p:nvPr/>
        </p:nvSpPr>
        <p:spPr>
          <a:xfrm>
            <a:off x="294959" y="911417"/>
            <a:ext cx="7076207" cy="522593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35" y="1131725"/>
            <a:ext cx="6710761" cy="48268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29499" y="6061177"/>
            <a:ext cx="27334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COMPOSITION</a:t>
            </a:r>
            <a:endParaRPr lang="en-US" sz="3000" dirty="0">
              <a:solidFill>
                <a:schemeClr val="tx2">
                  <a:lumMod val="50000"/>
                </a:schemeClr>
              </a:solidFill>
              <a:latin typeface="Berlin Sans FB Demi" panose="020E0802020502020306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69472" y="273124"/>
            <a:ext cx="4542597" cy="266848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37784" y="1099536"/>
            <a:ext cx="38122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Composition </a:t>
            </a:r>
            <a:r>
              <a:rPr lang="en-US" sz="2000" dirty="0"/>
              <a:t>charts </a:t>
            </a:r>
            <a:r>
              <a:rPr lang="en-US" sz="2000" dirty="0" smtClean="0"/>
              <a:t>show </a:t>
            </a:r>
            <a:r>
              <a:rPr lang="en-US" sz="2000" dirty="0"/>
              <a:t>how partial elements add up to a total.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10780" y="553360"/>
            <a:ext cx="4105558" cy="21720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2" y="1131726"/>
            <a:ext cx="6696725" cy="4825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42" y="3271553"/>
            <a:ext cx="2448183" cy="2448183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6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78"/>
    </mc:Choice>
    <mc:Fallback>
      <p:transition spd="slow" advTm="18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758583-3BF2-49DD-B2F1-0E7456A4E134}">
  <ds:schemaRefs>
    <ds:schemaRef ds:uri="16c05727-aa75-4e4a-9b5f-8a80a1165891"/>
    <ds:schemaRef ds:uri="http://www.w3.org/XML/1998/namespace"/>
    <ds:schemaRef ds:uri="http://purl.org/dc/elements/1.1/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5CA6D35-17B7-413E-98AB-823CBCB8E2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821B79-AD0B-4D14-A179-D860A55FA0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Garden design</Template>
  <TotalTime>0</TotalTime>
  <Words>362</Words>
  <Application>Microsoft Office PowerPoint</Application>
  <PresentationFormat>Widescreen</PresentationFormat>
  <Paragraphs>82</Paragraphs>
  <Slides>12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Adobe Gothic Std B</vt:lpstr>
      <vt:lpstr>Arial</vt:lpstr>
      <vt:lpstr>Berlin Sans FB Demi</vt:lpstr>
      <vt:lpstr>Calibri</vt:lpstr>
      <vt:lpstr>Century Gothic</vt:lpstr>
      <vt:lpstr>Savon</vt:lpstr>
      <vt:lpstr>DATA VISUALIZATION</vt:lpstr>
      <vt:lpstr>PowerPoint Presentation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2020-08-09T17:31:09Z</dcterms:created>
  <dcterms:modified xsi:type="dcterms:W3CDTF">2020-08-10T04:20:12Z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